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723" r:id="rId2"/>
    <p:sldMasterId id="2147483735" r:id="rId3"/>
    <p:sldMasterId id="2147483747" r:id="rId4"/>
  </p:sldMasterIdLst>
  <p:notesMasterIdLst>
    <p:notesMasterId r:id="rId25"/>
  </p:notesMasterIdLst>
  <p:handoutMasterIdLst>
    <p:handoutMasterId r:id="rId26"/>
  </p:handoutMasterIdLst>
  <p:sldIdLst>
    <p:sldId id="342" r:id="rId5"/>
    <p:sldId id="343" r:id="rId6"/>
    <p:sldId id="344" r:id="rId7"/>
    <p:sldId id="383" r:id="rId8"/>
    <p:sldId id="380" r:id="rId9"/>
    <p:sldId id="381" r:id="rId10"/>
    <p:sldId id="382" r:id="rId11"/>
    <p:sldId id="388" r:id="rId12"/>
    <p:sldId id="394" r:id="rId13"/>
    <p:sldId id="385" r:id="rId14"/>
    <p:sldId id="386" r:id="rId15"/>
    <p:sldId id="387" r:id="rId16"/>
    <p:sldId id="390" r:id="rId17"/>
    <p:sldId id="389" r:id="rId18"/>
    <p:sldId id="395" r:id="rId19"/>
    <p:sldId id="396" r:id="rId20"/>
    <p:sldId id="391" r:id="rId21"/>
    <p:sldId id="393" r:id="rId22"/>
    <p:sldId id="392" r:id="rId23"/>
    <p:sldId id="367" r:id="rId24"/>
  </p:sldIdLst>
  <p:sldSz cx="12192000" cy="6858000"/>
  <p:notesSz cx="6858000" cy="9144000"/>
  <p:embeddedFontLst>
    <p:embeddedFont>
      <p:font typeface="Verdana" pitchFamily="34" charset="0"/>
      <p:regular r:id="rId27"/>
      <p:bold r:id="rId28"/>
      <p:italic r:id="rId29"/>
      <p:boldItalic r:id="rId30"/>
    </p:embeddedFont>
    <p:embeddedFont>
      <p:font typeface="Calibri" pitchFamily="34" charset="0"/>
      <p:regular r:id="rId31"/>
      <p:bold r:id="rId32"/>
      <p:italic r:id="rId33"/>
      <p:boldItalic r:id="rId34"/>
    </p:embeddedFont>
    <p:embeddedFont>
      <p:font typeface="Gill Sans MT" pitchFamily="34" charset="0"/>
      <p:regular r:id="rId35"/>
      <p:bold r:id="rId36"/>
      <p:italic r:id="rId37"/>
      <p:boldItalic r:id="rId38"/>
    </p:embeddedFont>
    <p:embeddedFont>
      <p:font typeface="Wingdings 2" pitchFamily="18" charset="2"/>
      <p:regular r:id="rId39"/>
    </p:embeddedFont>
    <p:embeddedFont>
      <p:font typeface="Arial Black" pitchFamily="34" charset="0"/>
      <p:bold r:id="rId4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AC8D68"/>
    <a:srgbClr val="BFA78B"/>
    <a:srgbClr val="DBCEBF"/>
    <a:srgbClr val="BCA486"/>
    <a:srgbClr val="B59A79"/>
    <a:srgbClr val="CEBCA6"/>
    <a:srgbClr val="C3AD93"/>
    <a:srgbClr val="D3C4B1"/>
    <a:srgbClr val="CBB9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80" autoAdjust="0"/>
  </p:normalViewPr>
  <p:slideViewPr>
    <p:cSldViewPr snapToGrid="0" showGuides="1">
      <p:cViewPr>
        <p:scale>
          <a:sx n="66" d="100"/>
          <a:sy n="66" d="100"/>
        </p:scale>
        <p:origin x="-1248" y="-379"/>
      </p:cViewPr>
      <p:guideLst>
        <p:guide orient="horz" pos="2206"/>
        <p:guide pos="387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553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9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339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523D7C8E-0810-4C28-A853-2E11C974F4FD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5F666164-B774-40CE-A6C4-1965E0F9D5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838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3 New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7"/>
          <p:cNvSpPr>
            <a:spLocks noGrp="1"/>
          </p:cNvSpPr>
          <p:nvPr>
            <p:ph type="pic" sz="quarter" idx="10"/>
          </p:nvPr>
        </p:nvSpPr>
        <p:spPr>
          <a:xfrm>
            <a:off x="914400" y="1603399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Picture Placeholder 47"/>
          <p:cNvSpPr>
            <a:spLocks noGrp="1"/>
          </p:cNvSpPr>
          <p:nvPr>
            <p:ph type="pic" sz="quarter" idx="11"/>
          </p:nvPr>
        </p:nvSpPr>
        <p:spPr>
          <a:xfrm>
            <a:off x="4452608" y="1603399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47"/>
          <p:cNvSpPr>
            <a:spLocks noGrp="1"/>
          </p:cNvSpPr>
          <p:nvPr>
            <p:ph type="pic" sz="quarter" idx="12"/>
          </p:nvPr>
        </p:nvSpPr>
        <p:spPr>
          <a:xfrm>
            <a:off x="7990812" y="1609091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3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18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54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55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6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8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3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16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52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53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4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4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7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0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91" y="21106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3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507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0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91" y="21106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3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506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F10DF2DD-69B2-4BCA-B312-8920A08CB6EE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0BAC386-7762-40C3-ABEA-9CC8B57295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4277" y="23150"/>
            <a:ext cx="12177939" cy="6858000"/>
            <a:chOff x="0" y="0"/>
            <a:chExt cx="12177939" cy="685800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screen"/>
            <a:srcRect r="60282"/>
            <a:stretch>
              <a:fillRect/>
            </a:stretch>
          </p:blipFill>
          <p:spPr>
            <a:xfrm>
              <a:off x="0" y="0"/>
              <a:ext cx="4184196" cy="6858000"/>
            </a:xfrm>
            <a:prstGeom prst="rect">
              <a:avLst/>
            </a:prstGeom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1643289" y="0"/>
              <a:ext cx="10534650" cy="6858000"/>
            </a:xfrm>
            <a:prstGeom prst="rect">
              <a:avLst/>
            </a:prstGeom>
          </p:spPr>
        </p:pic>
      </p:grpSp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1643383" y="2764791"/>
            <a:ext cx="754126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90000"/>
              </a:lnSpc>
              <a:buNone/>
            </a:pPr>
            <a:r>
              <a:rPr lang="en-US" altLang="zh-CN" sz="4800" dirty="0">
                <a:latin typeface="+mn-lt"/>
                <a:ea typeface="+mn-ea"/>
                <a:cs typeface="+mn-ea"/>
                <a:sym typeface="+mn-lt"/>
              </a:rPr>
              <a:t>CODING AND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4800" dirty="0">
                <a:latin typeface="+mn-lt"/>
                <a:ea typeface="+mn-ea"/>
                <a:cs typeface="+mn-ea"/>
                <a:sym typeface="+mn-lt"/>
              </a:rPr>
              <a:t>MONITORING PLATFORM</a:t>
            </a:r>
          </a:p>
        </p:txBody>
      </p:sp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1599579" y="1691005"/>
            <a:ext cx="2954655" cy="1230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8000" cap="all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PTU</a:t>
            </a:r>
          </a:p>
        </p:txBody>
      </p:sp>
      <p:sp>
        <p:nvSpPr>
          <p:cNvPr id="18" name="任意多边形 17"/>
          <p:cNvSpPr/>
          <p:nvPr/>
        </p:nvSpPr>
        <p:spPr>
          <a:xfrm>
            <a:off x="809628" y="1002665"/>
            <a:ext cx="1564005" cy="4441190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37250" y="5641997"/>
            <a:ext cx="4584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b="1" dirty="0" smtClean="0">
                <a:cs typeface="+mn-lt"/>
                <a:sym typeface="+mn-ea"/>
              </a:rPr>
              <a:t>DONE BY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cs typeface="+mn-lt"/>
              </a:rPr>
              <a:t>RITHIKA. M (21CS418)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cs typeface="+mn-lt"/>
              </a:rPr>
              <a:t>MCA –II year.</a:t>
            </a:r>
            <a:endParaRPr lang="en-US" dirty="0">
              <a:cs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97301" y="263035"/>
            <a:ext cx="179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Batch-23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667578" y="4240541"/>
            <a:ext cx="5531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CAPGEMINI – FULLSTACK PROJECT REVIEW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/>
      <p:bldP spid="13" grpId="0" bldLvl="0" animBg="1"/>
      <p:bldP spid="1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849535" y="542639"/>
            <a:ext cx="8333773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STUDENT </a:t>
            </a: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MICROSERVICE TESTING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96" t="24304" r="24335" b="25375"/>
          <a:stretch/>
        </p:blipFill>
        <p:spPr bwMode="auto">
          <a:xfrm>
            <a:off x="950236" y="2636368"/>
            <a:ext cx="6690168" cy="34509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8" r="80344" b="57712"/>
          <a:stretch/>
        </p:blipFill>
        <p:spPr>
          <a:xfrm>
            <a:off x="7676456" y="1232111"/>
            <a:ext cx="3013704" cy="4381610"/>
          </a:xfrm>
          <a:prstGeom prst="rect">
            <a:avLst/>
          </a:prstGeom>
          <a:ln w="76200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387363" y="1449970"/>
            <a:ext cx="5324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 smtClean="0"/>
              <a:t>Testcase</a:t>
            </a:r>
            <a:r>
              <a:rPr lang="en-GB" b="1" dirty="0" smtClean="0"/>
              <a:t> 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b="1" dirty="0" smtClean="0"/>
              <a:t> </a:t>
            </a:r>
            <a:r>
              <a:rPr lang="en-GB" dirty="0"/>
              <a:t>T</a:t>
            </a:r>
            <a:r>
              <a:rPr lang="en-GB" dirty="0" smtClean="0"/>
              <a:t>o save student details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0145" y="2130495"/>
            <a:ext cx="11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Code: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83308" y="357972"/>
            <a:ext cx="259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Total </a:t>
            </a:r>
            <a:r>
              <a:rPr lang="en-GB" b="1" dirty="0" err="1" smtClean="0"/>
              <a:t>testcases</a:t>
            </a:r>
            <a:r>
              <a:rPr lang="en-GB" b="1" dirty="0" smtClean="0"/>
              <a:t>      : </a:t>
            </a:r>
            <a:r>
              <a:rPr lang="en-GB" b="1" dirty="0"/>
              <a:t>8</a:t>
            </a:r>
            <a:endParaRPr lang="en-GB" b="1" dirty="0" smtClean="0"/>
          </a:p>
          <a:p>
            <a:r>
              <a:rPr lang="en-GB" b="1" dirty="0" err="1" smtClean="0"/>
              <a:t>Testcases</a:t>
            </a:r>
            <a:r>
              <a:rPr lang="en-GB" b="1" dirty="0" smtClean="0"/>
              <a:t> passed : </a:t>
            </a:r>
            <a:r>
              <a:rPr lang="en-GB" b="1" dirty="0"/>
              <a:t>8</a:t>
            </a:r>
            <a:endParaRPr lang="en-GB" b="1" dirty="0" smtClean="0"/>
          </a:p>
        </p:txBody>
      </p:sp>
    </p:spTree>
    <p:extLst>
      <p:ext uri="{BB962C8B-B14F-4D97-AF65-F5344CB8AC3E}">
        <p14:creationId xmlns:p14="http://schemas.microsoft.com/office/powerpoint/2010/main" val="62068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542638"/>
            <a:ext cx="5856790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GB" sz="2400" b="1" dirty="0" smtClean="0"/>
              <a:t>FACULTY MICROSERVICE TESTING</a:t>
            </a: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431" y="1593207"/>
            <a:ext cx="7025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 smtClean="0"/>
              <a:t>Testcase</a:t>
            </a:r>
            <a:r>
              <a:rPr lang="en-GB" b="1" dirty="0"/>
              <a:t>:</a:t>
            </a:r>
            <a:endParaRPr lang="en-GB" b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To add new faculty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83308" y="357972"/>
            <a:ext cx="259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Total </a:t>
            </a:r>
            <a:r>
              <a:rPr lang="en-GB" b="1" dirty="0" err="1" smtClean="0"/>
              <a:t>testcases</a:t>
            </a:r>
            <a:r>
              <a:rPr lang="en-GB" b="1" dirty="0" smtClean="0"/>
              <a:t>      : 6</a:t>
            </a:r>
          </a:p>
          <a:p>
            <a:r>
              <a:rPr lang="en-GB" b="1" dirty="0" err="1" smtClean="0"/>
              <a:t>Testcases</a:t>
            </a:r>
            <a:r>
              <a:rPr lang="en-GB" b="1" dirty="0" smtClean="0"/>
              <a:t> passed : 6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" t="14644" r="28038" b="32152"/>
          <a:stretch/>
        </p:blipFill>
        <p:spPr bwMode="auto">
          <a:xfrm>
            <a:off x="387363" y="2667019"/>
            <a:ext cx="8646288" cy="3648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7" r="79124" b="58266"/>
          <a:stretch/>
        </p:blipFill>
        <p:spPr>
          <a:xfrm>
            <a:off x="8951815" y="1304753"/>
            <a:ext cx="2639028" cy="4142824"/>
          </a:xfrm>
          <a:prstGeom prst="rect">
            <a:avLst/>
          </a:prstGeom>
          <a:ln w="57150" cap="sq">
            <a:solidFill>
              <a:srgbClr val="00B05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336524" y="2297687"/>
            <a:ext cx="11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Code:</a:t>
            </a:r>
          </a:p>
        </p:txBody>
      </p:sp>
    </p:spTree>
    <p:extLst>
      <p:ext uri="{BB962C8B-B14F-4D97-AF65-F5344CB8AC3E}">
        <p14:creationId xmlns:p14="http://schemas.microsoft.com/office/powerpoint/2010/main" val="24589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520860" y="357968"/>
            <a:ext cx="5949388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ADMIN </a:t>
            </a: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MICROSERVICE TESTING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128941" y="39469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11390" y="1105639"/>
            <a:ext cx="7025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 smtClean="0"/>
              <a:t>Testcase</a:t>
            </a:r>
            <a:r>
              <a:rPr lang="en-GB" b="1" dirty="0"/>
              <a:t>:</a:t>
            </a:r>
            <a:endParaRPr lang="en-GB" b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To find by ID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To test constructors</a:t>
            </a:r>
            <a:endParaRPr lang="en-GB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9183308" y="357972"/>
            <a:ext cx="259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Total </a:t>
            </a:r>
            <a:r>
              <a:rPr lang="en-GB" b="1" dirty="0" err="1" smtClean="0"/>
              <a:t>testcases</a:t>
            </a:r>
            <a:r>
              <a:rPr lang="en-GB" b="1" dirty="0" smtClean="0"/>
              <a:t>      : </a:t>
            </a:r>
            <a:r>
              <a:rPr lang="en-GB" b="1" dirty="0" smtClean="0"/>
              <a:t>9</a:t>
            </a:r>
            <a:endParaRPr lang="en-GB" b="1" dirty="0" smtClean="0"/>
          </a:p>
          <a:p>
            <a:r>
              <a:rPr lang="en-GB" b="1" dirty="0" err="1" smtClean="0"/>
              <a:t>Testcases</a:t>
            </a:r>
            <a:r>
              <a:rPr lang="en-GB" b="1" dirty="0" smtClean="0"/>
              <a:t> passed : </a:t>
            </a:r>
            <a:r>
              <a:rPr lang="en-GB" b="1" dirty="0" smtClean="0"/>
              <a:t>9</a:t>
            </a:r>
            <a:endParaRPr lang="en-GB" b="1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511390" y="2161935"/>
            <a:ext cx="11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Code: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1" t="13747" r="33544" b="26919"/>
          <a:stretch/>
        </p:blipFill>
        <p:spPr bwMode="auto">
          <a:xfrm>
            <a:off x="1511390" y="2635439"/>
            <a:ext cx="7470564" cy="40690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8" r="82721" b="51729"/>
          <a:stretch/>
        </p:blipFill>
        <p:spPr bwMode="auto">
          <a:xfrm>
            <a:off x="8808334" y="1105639"/>
            <a:ext cx="2353156" cy="4318275"/>
          </a:xfrm>
          <a:prstGeom prst="rect">
            <a:avLst/>
          </a:prstGeom>
          <a:ln w="57150">
            <a:solidFill>
              <a:srgbClr val="00B050"/>
            </a:solidFill>
            <a:miter lim="800000"/>
            <a:headEnd/>
            <a:tailEnd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059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357969"/>
            <a:ext cx="5213760" cy="89255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CODE COVERAGE</a:t>
            </a:r>
          </a:p>
          <a:p>
            <a:pPr>
              <a:spcBef>
                <a:spcPct val="0"/>
              </a:spcBef>
            </a:pP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USING ECLEMMA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37116" y="984252"/>
            <a:ext cx="4187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 smtClean="0"/>
              <a:t>Codeproblem</a:t>
            </a:r>
            <a:r>
              <a:rPr lang="en-GB" sz="2400" b="1" dirty="0" smtClean="0"/>
              <a:t> </a:t>
            </a:r>
            <a:r>
              <a:rPr lang="en-GB" sz="2400" b="1" dirty="0" err="1" smtClean="0"/>
              <a:t>Microservice</a:t>
            </a:r>
            <a:endParaRPr lang="en-GB" sz="24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1" t="10184" r="28654" b="36376"/>
          <a:stretch/>
        </p:blipFill>
        <p:spPr>
          <a:xfrm>
            <a:off x="2141316" y="1584974"/>
            <a:ext cx="7789762" cy="4920659"/>
          </a:xfrm>
          <a:prstGeom prst="rect">
            <a:avLst/>
          </a:prstGeom>
          <a:ln w="57150" cap="sq">
            <a:solidFill>
              <a:srgbClr val="00B05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576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357969"/>
            <a:ext cx="5213760" cy="89255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CODE COVERAGE</a:t>
            </a:r>
          </a:p>
          <a:p>
            <a:pPr>
              <a:spcBef>
                <a:spcPct val="0"/>
              </a:spcBef>
            </a:pP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USING ECLEMMA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7" t="11013" r="40152" b="69649"/>
          <a:stretch/>
        </p:blipFill>
        <p:spPr>
          <a:xfrm>
            <a:off x="1409714" y="2057112"/>
            <a:ext cx="8624165" cy="3996447"/>
          </a:xfrm>
          <a:prstGeom prst="rect">
            <a:avLst/>
          </a:prstGeom>
          <a:ln w="38100" cap="sq">
            <a:solidFill>
              <a:srgbClr val="33CC33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4172838" y="1339830"/>
            <a:ext cx="333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Student </a:t>
            </a:r>
            <a:r>
              <a:rPr lang="en-GB" sz="2400" b="1" dirty="0" err="1" smtClean="0"/>
              <a:t>Microservice</a:t>
            </a:r>
            <a:endParaRPr lang="en-GB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09065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357969"/>
            <a:ext cx="5213760" cy="89255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CODE COVERAGE</a:t>
            </a:r>
          </a:p>
          <a:p>
            <a:pPr>
              <a:spcBef>
                <a:spcPct val="0"/>
              </a:spcBef>
            </a:pP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USING ECLEMMA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93041" y="1351208"/>
            <a:ext cx="333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Faculty </a:t>
            </a:r>
            <a:r>
              <a:rPr lang="en-GB" sz="2400" b="1" dirty="0" err="1" smtClean="0"/>
              <a:t>Microservice</a:t>
            </a:r>
            <a:endParaRPr lang="en-GB" sz="24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3" t="12684" r="33947" b="51106"/>
          <a:stretch/>
        </p:blipFill>
        <p:spPr>
          <a:xfrm>
            <a:off x="2257063" y="2025569"/>
            <a:ext cx="8137003" cy="4193163"/>
          </a:xfrm>
          <a:prstGeom prst="rect">
            <a:avLst/>
          </a:prstGeom>
          <a:ln w="57150" cap="sq">
            <a:solidFill>
              <a:srgbClr val="00B05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964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357969"/>
            <a:ext cx="5213760" cy="89255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CODE COVERAGE</a:t>
            </a:r>
          </a:p>
          <a:p>
            <a:pPr>
              <a:spcBef>
                <a:spcPct val="0"/>
              </a:spcBef>
            </a:pP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USING ECLEMMA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93041" y="1351208"/>
            <a:ext cx="333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Admin </a:t>
            </a:r>
            <a:r>
              <a:rPr lang="en-GB" sz="2400" b="1" dirty="0" err="1" smtClean="0"/>
              <a:t>Microservice</a:t>
            </a:r>
            <a:endParaRPr lang="en-GB" sz="240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3" t="13699" r="42693" b="55818"/>
          <a:stretch/>
        </p:blipFill>
        <p:spPr>
          <a:xfrm>
            <a:off x="2287435" y="2133926"/>
            <a:ext cx="7747810" cy="3630266"/>
          </a:xfrm>
          <a:prstGeom prst="rect">
            <a:avLst/>
          </a:prstGeom>
          <a:ln w="38100" cap="sq">
            <a:solidFill>
              <a:srgbClr val="33CC33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3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231493" y="110181"/>
            <a:ext cx="6033800" cy="58477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DEPLOYMENT IN DOCKER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379567" y="437767"/>
            <a:ext cx="10561659" cy="11339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Creating a network and running all the </a:t>
            </a:r>
            <a:r>
              <a:rPr lang="en-GB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microservices</a:t>
            </a:r>
            <a:r>
              <a:rPr lang="en-GB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</a:t>
            </a:r>
            <a:r>
              <a:rPr lang="en-GB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docker</a:t>
            </a:r>
            <a:r>
              <a:rPr lang="en-GB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images in the </a:t>
            </a:r>
            <a:r>
              <a:rPr lang="en-GB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docker</a:t>
            </a:r>
            <a:r>
              <a:rPr lang="en-GB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container with database </a:t>
            </a:r>
            <a:r>
              <a:rPr lang="en-GB" sz="2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PostgreSQL</a:t>
            </a:r>
            <a:r>
              <a:rPr lang="en-GB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 image.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9"/>
          <a:stretch/>
        </p:blipFill>
        <p:spPr bwMode="auto">
          <a:xfrm>
            <a:off x="1108771" y="1571732"/>
            <a:ext cx="10026076" cy="51423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905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0" y="492147"/>
            <a:ext cx="6857365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CONCLUSION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1047749" y="1605293"/>
            <a:ext cx="9752331" cy="33239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Therefore, the PTU coding and monitoring platform provides a way for the PTU students to practice coding  and improve their proble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m solving skills .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 </a:t>
            </a:r>
            <a:endParaRPr lang="en-GB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It also enables the faculty to monitor their students with their performance. </a:t>
            </a: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59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0" y="492147"/>
            <a:ext cx="6857365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FUTURE ENHANCEMENT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1047749" y="1605293"/>
            <a:ext cx="9752331" cy="59093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/>
              <a:t>T</a:t>
            </a:r>
            <a:r>
              <a:rPr lang="en-GB" sz="2800" dirty="0" smtClean="0"/>
              <a:t>he </a:t>
            </a:r>
            <a:r>
              <a:rPr lang="en-GB" sz="2800" dirty="0"/>
              <a:t>platform will be expanded to include a </a:t>
            </a:r>
            <a:r>
              <a:rPr lang="en-GB" sz="2800" dirty="0" smtClean="0"/>
              <a:t>other </a:t>
            </a:r>
            <a:r>
              <a:rPr lang="en-GB" sz="2800" dirty="0"/>
              <a:t>programming </a:t>
            </a:r>
            <a:r>
              <a:rPr lang="en-GB" sz="2800" dirty="0" smtClean="0"/>
              <a:t>languages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  <a:sym typeface="+mn-ea"/>
              </a:rPr>
              <a:t>Facultys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  <a:sym typeface="+mn-ea"/>
              </a:rPr>
              <a:t> can post assessments to their students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  <a:sym typeface="+mn-ea"/>
              </a:rPr>
              <a:t>Testcases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  <a:sym typeface="+mn-ea"/>
              </a:rPr>
              <a:t> will be increased for every code problems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itchFamily="18" charset="0"/>
                <a:sym typeface="+mn-ea"/>
              </a:rPr>
              <a:t>Report Generation for individual student will be implemented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itchFamily="18" charset="0"/>
              <a:sym typeface="+mn-ea"/>
            </a:endParaRPr>
          </a:p>
          <a:p>
            <a:pPr>
              <a:lnSpc>
                <a:spcPct val="150000"/>
              </a:lnSpc>
            </a:pPr>
            <a:endParaRPr lang="en-GB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  <a:sym typeface="+mn-ea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25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0" y="492147"/>
            <a:ext cx="6857365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PROBLEM STATEMENT</a:t>
            </a:r>
          </a:p>
        </p:txBody>
      </p:sp>
      <p:sp>
        <p:nvSpPr>
          <p:cNvPr id="13" name="TextBox 76"/>
          <p:cNvSpPr txBox="1"/>
          <p:nvPr/>
        </p:nvSpPr>
        <p:spPr>
          <a:xfrm>
            <a:off x="1047749" y="1605291"/>
            <a:ext cx="9752331" cy="461664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Creating interest and to practice variety of coding programs 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to improve problem solving skills for PTU students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Platform to enhance computational and creative 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thinking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Coding assessments can help </a:t>
            </a:r>
            <a:r>
              <a:rPr lang="en-GB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students to be better prepared </a:t>
            </a:r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  <a:sym typeface="+mn-ea"/>
              </a:rPr>
              <a:t>for pre-hiring programming tests</a:t>
            </a:r>
            <a:endParaRPr lang="zh-CN" altLang="en-US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20320" y="0"/>
            <a:ext cx="12177939" cy="6858000"/>
            <a:chOff x="0" y="0"/>
            <a:chExt cx="12177939" cy="685800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screen"/>
            <a:srcRect r="60282"/>
            <a:stretch>
              <a:fillRect/>
            </a:stretch>
          </p:blipFill>
          <p:spPr>
            <a:xfrm>
              <a:off x="0" y="0"/>
              <a:ext cx="4184196" cy="6858000"/>
            </a:xfrm>
            <a:prstGeom prst="rect">
              <a:avLst/>
            </a:prstGeom>
          </p:spPr>
        </p:pic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1643289" y="0"/>
              <a:ext cx="10534650" cy="6858000"/>
            </a:xfrm>
            <a:prstGeom prst="rect">
              <a:avLst/>
            </a:prstGeom>
          </p:spPr>
        </p:pic>
      </p:grpSp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1643380" y="1966617"/>
            <a:ext cx="587756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Font typeface="Arial" panose="020B0604020202020204" pitchFamily="34" charset="0"/>
              <a:buNone/>
            </a:pPr>
            <a:r>
              <a:rPr lang="en-US" altLang="zh-CN" sz="66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THANK YOU</a:t>
            </a:r>
          </a:p>
        </p:txBody>
      </p:sp>
      <p:sp>
        <p:nvSpPr>
          <p:cNvPr id="20" name="任意多边形 19"/>
          <p:cNvSpPr/>
          <p:nvPr/>
        </p:nvSpPr>
        <p:spPr>
          <a:xfrm>
            <a:off x="1271907" y="1176655"/>
            <a:ext cx="1196340" cy="2697480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271907" y="4600575"/>
            <a:ext cx="45840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 smtClean="0">
                <a:latin typeface="+mj-lt"/>
                <a:cs typeface="+mj-lt"/>
                <a:sym typeface="+mn-ea"/>
              </a:rPr>
              <a:t>DONE BY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+mj-lt"/>
                <a:cs typeface="+mj-lt"/>
                <a:sym typeface="+mn-ea"/>
              </a:rPr>
              <a:t>RITHIKA .M  </a:t>
            </a:r>
            <a:r>
              <a:rPr lang="en-US" sz="2400" dirty="0" smtClean="0">
                <a:latin typeface="+mj-lt"/>
                <a:cs typeface="+mj-lt"/>
              </a:rPr>
              <a:t>(21CS418)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+mj-lt"/>
                <a:cs typeface="+mj-lt"/>
              </a:rPr>
              <a:t>MCA II- year</a:t>
            </a:r>
            <a:endParaRPr lang="en-US" sz="2400" dirty="0">
              <a:latin typeface="+mj-lt"/>
              <a:cs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6"/>
          <p:cNvSpPr txBox="1"/>
          <p:nvPr/>
        </p:nvSpPr>
        <p:spPr>
          <a:xfrm>
            <a:off x="1155463" y="544841"/>
            <a:ext cx="315823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ym typeface="+mn-ea"/>
              </a:rPr>
              <a:t>OBJECTIVES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TextBox 76"/>
          <p:cNvSpPr txBox="1"/>
          <p:nvPr/>
        </p:nvSpPr>
        <p:spPr>
          <a:xfrm>
            <a:off x="1022349" y="1445902"/>
            <a:ext cx="10184131" cy="461664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  <a:sym typeface="+mn-ea"/>
              </a:rPr>
              <a:t>To design and develop a online Coding platform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  <a:sym typeface="+mn-ea"/>
              </a:rPr>
              <a:t>To enable students to solve logical and technical coding problems with their language of choice</a:t>
            </a:r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  <a:sym typeface="+mn-ea"/>
              </a:rPr>
              <a:t>To provide programming assessments validated with pre-defined test cases</a:t>
            </a:r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  <a:sym typeface="+mn-ea"/>
              </a:rPr>
              <a:t>To enable faculty to monitor students progress and evaluate their performance based on the assessments</a:t>
            </a:r>
            <a:endParaRPr lang="zh-CN" altLang="en-US" sz="2800" dirty="0">
              <a:latin typeface="Times New Roman" pitchFamily="18" charset="0"/>
              <a:cs typeface="Times New Roman" pitchFamily="18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7421" y="280345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 smtClean="0"/>
              <a:t>TECHOLOGY STACK</a:t>
            </a:r>
            <a:endParaRPr lang="en-IN" sz="3200" dirty="0"/>
          </a:p>
        </p:txBody>
      </p:sp>
      <p:sp>
        <p:nvSpPr>
          <p:cNvPr id="8" name="任意多边形 21"/>
          <p:cNvSpPr/>
          <p:nvPr/>
        </p:nvSpPr>
        <p:spPr>
          <a:xfrm>
            <a:off x="526248" y="301459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9701138"/>
              </p:ext>
            </p:extLst>
          </p:nvPr>
        </p:nvGraphicFramePr>
        <p:xfrm>
          <a:off x="838200" y="1825625"/>
          <a:ext cx="10515600" cy="457200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Frontend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b="0" dirty="0" err="1" smtClean="0"/>
                        <a:t>Reactjs</a:t>
                      </a:r>
                      <a:endParaRPr lang="en-IN" sz="28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Backend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Spring boot</a:t>
                      </a:r>
                      <a:endParaRPr lang="en-IN" sz="2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Database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PostgreSQL</a:t>
                      </a:r>
                      <a:endParaRPr lang="en-IN" sz="2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ORM  Mapping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JPA(</a:t>
                      </a:r>
                      <a:r>
                        <a:rPr lang="en-GB" sz="2800" dirty="0" err="1" smtClean="0"/>
                        <a:t>Hiberate</a:t>
                      </a:r>
                      <a:r>
                        <a:rPr lang="en-GB" sz="2800" dirty="0" smtClean="0"/>
                        <a:t>)</a:t>
                      </a:r>
                      <a:endParaRPr lang="en-IN" sz="2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Testing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Junit,Mockito</a:t>
                      </a:r>
                      <a:endParaRPr lang="en-IN" sz="2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Code Coverage</a:t>
                      </a:r>
                      <a:endParaRPr lang="en-IN" sz="2800" b="1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Eclemma</a:t>
                      </a:r>
                      <a:endParaRPr lang="en-GB" sz="28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b="1" dirty="0" smtClean="0"/>
                        <a:t>Collaboration</a:t>
                      </a:r>
                      <a:endParaRPr lang="en-IN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Github</a:t>
                      </a:r>
                      <a:endParaRPr lang="en-IN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1" dirty="0" smtClean="0"/>
                        <a:t>Deployment</a:t>
                      </a:r>
                      <a:endParaRPr lang="en-IN" sz="2800" b="1" dirty="0" smtClean="0"/>
                    </a:p>
                    <a:p>
                      <a:endParaRPr lang="en-IN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Docker</a:t>
                      </a:r>
                      <a:endParaRPr lang="en-IN" sz="2800" dirty="0" smtClean="0"/>
                    </a:p>
                    <a:p>
                      <a:endParaRPr lang="en-IN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120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Grp="1"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8" t="11998" r="34386" b="10380"/>
          <a:stretch/>
        </p:blipFill>
        <p:spPr bwMode="auto">
          <a:xfrm>
            <a:off x="1701477" y="0"/>
            <a:ext cx="10490523" cy="6858000"/>
          </a:xfrm>
          <a:prstGeom prst="rect">
            <a:avLst/>
          </a:prstGeom>
          <a:ln w="9525" cap="sq" cmpd="sng">
            <a:solidFill>
              <a:schemeClr val="accent1">
                <a:shade val="50000"/>
              </a:schemeClr>
            </a:solidFill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 rot="16200000">
            <a:off x="-1883537" y="2928815"/>
            <a:ext cx="5357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smtClean="0">
                <a:latin typeface="Arial Black" pitchFamily="34" charset="0"/>
              </a:rPr>
              <a:t>USE CASE DIAGRAM</a:t>
            </a:r>
            <a:endParaRPr lang="en-IN" sz="3600" dirty="0">
              <a:latin typeface="Arial Black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6"/>
          <p:cNvSpPr txBox="1"/>
          <p:nvPr/>
        </p:nvSpPr>
        <p:spPr>
          <a:xfrm>
            <a:off x="1274445" y="1958974"/>
            <a:ext cx="8417560" cy="4154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1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dirty="0">
              <a:cs typeface="+mn-lt"/>
              <a:sym typeface="+mn-lt"/>
            </a:endParaRPr>
          </a:p>
        </p:txBody>
      </p:sp>
      <p:pic>
        <p:nvPicPr>
          <p:cNvPr id="5" name="Content Placeholder 3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8"/>
          <a:stretch/>
        </p:blipFill>
        <p:spPr bwMode="auto">
          <a:xfrm>
            <a:off x="1747779" y="127329"/>
            <a:ext cx="10232020" cy="66380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 rot="16200000">
            <a:off x="-1511640" y="2928815"/>
            <a:ext cx="4613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smtClean="0">
                <a:latin typeface="Arial Black" pitchFamily="34" charset="0"/>
              </a:rPr>
              <a:t>CLASS  DIAGRAM</a:t>
            </a:r>
            <a:endParaRPr lang="en-IN" sz="3600" dirty="0">
              <a:latin typeface="Arial Black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 rot="16200000">
            <a:off x="-934560" y="2928815"/>
            <a:ext cx="3459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smtClean="0">
                <a:latin typeface="Arial Black" pitchFamily="34" charset="0"/>
              </a:rPr>
              <a:t>ER DIAGRAM</a:t>
            </a:r>
            <a:endParaRPr lang="en-IN" sz="3600" dirty="0">
              <a:latin typeface="Arial Black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299" y="127322"/>
            <a:ext cx="10486663" cy="655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4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1157468" y="357969"/>
            <a:ext cx="5213760" cy="89255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TESTING FRAMEWORK</a:t>
            </a:r>
          </a:p>
          <a:p>
            <a:pPr>
              <a:spcBef>
                <a:spcPct val="0"/>
              </a:spcBef>
            </a:pP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USING JUNIT MOCKITO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87363" y="162582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794" y="2021482"/>
            <a:ext cx="109033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The tool used for testing is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Junit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Mockito</a:t>
            </a:r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This involved </a:t>
            </a:r>
            <a:r>
              <a:rPr lang="en-GB" sz="2800" dirty="0">
                <a:latin typeface="Times New Roman" pitchFamily="18" charset="0"/>
                <a:cs typeface="Times New Roman" pitchFamily="18" charset="0"/>
              </a:rPr>
              <a:t>testing the controller, entity, and service layers to ensure robust functionality and 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reliability for all the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microservices</a:t>
            </a:r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Each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microservices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 are tested with various </a:t>
            </a:r>
            <a:r>
              <a:rPr lang="en-GB" sz="2800" dirty="0" err="1" smtClean="0">
                <a:latin typeface="Times New Roman" pitchFamily="18" charset="0"/>
                <a:cs typeface="Times New Roman" pitchFamily="18" charset="0"/>
              </a:rPr>
              <a:t>testcases</a:t>
            </a:r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 at every layer.</a:t>
            </a:r>
          </a:p>
          <a:p>
            <a:pPr marL="457200" indent="-457200">
              <a:buFont typeface="Arial" pitchFamily="34" charset="0"/>
              <a:buChar char="•"/>
            </a:pPr>
            <a:endParaRPr lang="en-GB" sz="28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GB" sz="28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75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>
            <a:spLocks noChangeArrowheads="1"/>
          </p:cNvSpPr>
          <p:nvPr/>
        </p:nvSpPr>
        <p:spPr bwMode="auto">
          <a:xfrm>
            <a:off x="445626" y="237622"/>
            <a:ext cx="7569844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CODEPROBLEM </a:t>
            </a:r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MICROSERVICE TESTING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165943" y="23686"/>
            <a:ext cx="1022351" cy="1283335"/>
          </a:xfrm>
          <a:custGeom>
            <a:avLst/>
            <a:gdLst>
              <a:gd name="connsiteX0" fmla="*/ 1790700 w 1809750"/>
              <a:gd name="connsiteY0" fmla="*/ 590550 h 3886200"/>
              <a:gd name="connsiteX1" fmla="*/ 1790700 w 1809750"/>
              <a:gd name="connsiteY1" fmla="*/ 0 h 3886200"/>
              <a:gd name="connsiteX2" fmla="*/ 0 w 1809750"/>
              <a:gd name="connsiteY2" fmla="*/ 0 h 3886200"/>
              <a:gd name="connsiteX3" fmla="*/ 0 w 1809750"/>
              <a:gd name="connsiteY3" fmla="*/ 3886200 h 3886200"/>
              <a:gd name="connsiteX4" fmla="*/ 1809750 w 1809750"/>
              <a:gd name="connsiteY4" fmla="*/ 3886200 h 3886200"/>
              <a:gd name="connsiteX5" fmla="*/ 1809750 w 1809750"/>
              <a:gd name="connsiteY5" fmla="*/ 33528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9750" h="3886200">
                <a:moveTo>
                  <a:pt x="1790700" y="590550"/>
                </a:moveTo>
                <a:lnTo>
                  <a:pt x="1790700" y="0"/>
                </a:lnTo>
                <a:lnTo>
                  <a:pt x="0" y="0"/>
                </a:lnTo>
                <a:lnTo>
                  <a:pt x="0" y="3886200"/>
                </a:lnTo>
                <a:lnTo>
                  <a:pt x="1809750" y="3886200"/>
                </a:lnTo>
                <a:lnTo>
                  <a:pt x="1809750" y="3352800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794" y="2021482"/>
            <a:ext cx="7025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 smtClean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t="15528" r="27848" b="16118"/>
          <a:stretch/>
        </p:blipFill>
        <p:spPr bwMode="auto">
          <a:xfrm>
            <a:off x="165943" y="1756897"/>
            <a:ext cx="8530542" cy="46877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t="14214" r="76570" b="13764"/>
          <a:stretch/>
        </p:blipFill>
        <p:spPr>
          <a:xfrm>
            <a:off x="8696485" y="1191273"/>
            <a:ext cx="3159888" cy="5253372"/>
          </a:xfrm>
          <a:prstGeom prst="rect">
            <a:avLst/>
          </a:prstGeom>
          <a:ln w="76200" cap="sq" cmpd="thickThin">
            <a:solidFill>
              <a:srgbClr val="00B05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TextBox 7"/>
          <p:cNvSpPr txBox="1"/>
          <p:nvPr/>
        </p:nvSpPr>
        <p:spPr>
          <a:xfrm>
            <a:off x="9183308" y="357972"/>
            <a:ext cx="259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Total </a:t>
            </a:r>
            <a:r>
              <a:rPr lang="en-GB" b="1" dirty="0" err="1" smtClean="0"/>
              <a:t>testcases</a:t>
            </a:r>
            <a:r>
              <a:rPr lang="en-GB" b="1" dirty="0" smtClean="0"/>
              <a:t>      : 26</a:t>
            </a:r>
          </a:p>
          <a:p>
            <a:r>
              <a:rPr lang="en-GB" b="1" dirty="0" err="1" smtClean="0"/>
              <a:t>Testcases</a:t>
            </a:r>
            <a:r>
              <a:rPr lang="en-GB" b="1" dirty="0" smtClean="0"/>
              <a:t> passed : 26</a:t>
            </a:r>
          </a:p>
        </p:txBody>
      </p:sp>
    </p:spTree>
    <p:extLst>
      <p:ext uri="{BB962C8B-B14F-4D97-AF65-F5344CB8AC3E}">
        <p14:creationId xmlns:p14="http://schemas.microsoft.com/office/powerpoint/2010/main" val="803700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2" grpId="0" bldLvl="0" animBg="1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n3vk0a1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392</Words>
  <Application>Microsoft Office PowerPoint</Application>
  <PresentationFormat>Custom</PresentationFormat>
  <Paragraphs>96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Verdana</vt:lpstr>
      <vt:lpstr>Times New Roman</vt:lpstr>
      <vt:lpstr>华文中宋</vt:lpstr>
      <vt:lpstr>Calibri</vt:lpstr>
      <vt:lpstr>Gill Sans MT</vt:lpstr>
      <vt:lpstr>Wingdings 2</vt:lpstr>
      <vt:lpstr>Arial Black</vt:lpstr>
      <vt:lpstr>Office Theme</vt:lpstr>
      <vt:lpstr>Solstice</vt:lpstr>
      <vt:lpstr>1_Solstice</vt:lpstr>
      <vt:lpstr>2_Solstice</vt:lpstr>
      <vt:lpstr>PowerPoint Presentation</vt:lpstr>
      <vt:lpstr>PowerPoint Presentation</vt:lpstr>
      <vt:lpstr>PowerPoint Presentation</vt:lpstr>
      <vt:lpstr>TECHOLOGY STACK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user</cp:lastModifiedBy>
  <cp:revision>552</cp:revision>
  <dcterms:created xsi:type="dcterms:W3CDTF">2018-08-23T07:33:00Z</dcterms:created>
  <dcterms:modified xsi:type="dcterms:W3CDTF">2023-06-01T05:45:27Z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1033-11.2.0.11219</vt:lpwstr>
  </property>
  <property fmtid="{D5CDD505-2E9C-101B-9397-08002B2CF9AE}" pid="3" name="ICV">
    <vt:lpwstr>DBB77D6DA32C49C2ACC5442945094FFF</vt:lpwstr>
  </property>
</Properties>
</file>